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6"/>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279" r:id="rId67"/>
    <p:sldId id="352" r:id="rId68"/>
    <p:sldId id="287" r:id="rId69"/>
    <p:sldId id="394" r:id="rId70"/>
    <p:sldId id="395" r:id="rId71"/>
    <p:sldId id="396" r:id="rId72"/>
    <p:sldId id="379" r:id="rId73"/>
    <p:sldId id="380" r:id="rId74"/>
    <p:sldId id="413" r:id="rId75"/>
    <p:sldId id="414" r:id="rId76"/>
    <p:sldId id="419" r:id="rId77"/>
    <p:sldId id="420" r:id="rId78"/>
    <p:sldId id="411" r:id="rId79"/>
    <p:sldId id="376" r:id="rId80"/>
    <p:sldId id="405" r:id="rId81"/>
    <p:sldId id="377" r:id="rId82"/>
    <p:sldId id="372" r:id="rId83"/>
    <p:sldId id="351" r:id="rId84"/>
    <p:sldId id="426" r:id="rId85"/>
    <p:sldId id="423" r:id="rId86"/>
    <p:sldId id="424" r:id="rId87"/>
    <p:sldId id="425" r:id="rId88"/>
    <p:sldId id="389" r:id="rId89"/>
    <p:sldId id="366" r:id="rId90"/>
    <p:sldId id="402" r:id="rId91"/>
    <p:sldId id="391" r:id="rId92"/>
    <p:sldId id="308" r:id="rId93"/>
    <p:sldId id="293" r:id="rId94"/>
    <p:sldId id="30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02-Dec-20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02-Dec-20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02-Dec-20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02-Dec-20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02-Dec-20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02-Dec-20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02-Dec-20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02-Dec-20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02-Dec-20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02-Dec-20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02-Dec-20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02-Dec-20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02-Dec-20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a:t>
            </a:r>
            <a:r>
              <a:rPr lang="en-US" dirty="0" smtClean="0">
                <a:latin typeface="Times New Roman" panose="02020603050405020304" pitchFamily="18" charset="0"/>
                <a:cs typeface="Times New Roman" panose="02020603050405020304" pitchFamily="18" charset="0"/>
              </a:rPr>
              <a:t>microwave Frequency </a:t>
            </a:r>
            <a:r>
              <a:rPr lang="en-US" dirty="0" smtClean="0">
                <a:latin typeface="Times New Roman" panose="02020603050405020304" pitchFamily="18" charset="0"/>
                <a:cs typeface="Times New Roman" panose="02020603050405020304" pitchFamily="18" charset="0"/>
              </a:rPr>
              <a:t>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a:t>
                </a:r>
                <a:r>
                  <a:rPr lang="en-US" sz="2400" smtClean="0">
                    <a:latin typeface="Times New Roman" pitchFamily="18" charset="0"/>
                    <a:cs typeface="Times New Roman" pitchFamily="18" charset="0"/>
                  </a:rPr>
                  <a:t>three models:</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320246" cy="4718866"/>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Magnetic Energy is composed of:</a:t>
            </a:r>
          </a:p>
          <a:p>
            <a:pPr marL="514350" indent="-514350">
              <a:buAutoNum type="arabicPeriod"/>
            </a:pPr>
            <a:r>
              <a:rPr lang="en-US" dirty="0" smtClean="0">
                <a:latin typeface="Times New Roman" panose="02020603050405020304" pitchFamily="18" charset="0"/>
                <a:cs typeface="Times New Roman" panose="02020603050405020304" pitchFamily="18" charset="0"/>
              </a:rPr>
              <a:t>Exchange Energy: Interactions with neighboring dipoles.</a:t>
            </a:r>
          </a:p>
          <a:p>
            <a:pPr marL="514350" indent="-514350">
              <a:buAutoNum type="arabicPeriod"/>
            </a:pPr>
            <a:r>
              <a:rPr lang="en-US" dirty="0" smtClean="0">
                <a:latin typeface="Times New Roman" panose="02020603050405020304" pitchFamily="18" charset="0"/>
                <a:cs typeface="Times New Roman" panose="02020603050405020304" pitchFamily="18" charset="0"/>
              </a:rPr>
              <a:t>Anisotropy Energy: Difficulty of Alignment depends on the direction.</a:t>
            </a:r>
          </a:p>
          <a:p>
            <a:pPr marL="514350" indent="-514350">
              <a:buAutoNum type="arabicPeriod"/>
            </a:pPr>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a:t>
            </a:r>
          </a:p>
          <a:p>
            <a:pPr marL="514350" indent="-514350">
              <a:buAutoNum type="arabicPeriod"/>
            </a:pPr>
            <a:r>
              <a:rPr lang="en-US" dirty="0" smtClean="0">
                <a:latin typeface="Times New Roman" panose="02020603050405020304" pitchFamily="18" charset="0"/>
                <a:cs typeface="Times New Roman" panose="02020603050405020304" pitchFamily="18" charset="0"/>
              </a:rPr>
              <a:t>Demagnetizing Field (H field) Energy: The field due to net magnetic moment of bound volume/ surface magnetic poles.</a:t>
            </a: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pic>
        <p:nvPicPr>
          <p:cNvPr id="13" name="Picture 12"/>
          <p:cNvPicPr>
            <a:picLocks noChangeAspect="1"/>
          </p:cNvPicPr>
          <p:nvPr/>
        </p:nvPicPr>
        <p:blipFill>
          <a:blip r:embed="rId2"/>
          <a:stretch>
            <a:fillRect/>
          </a:stretch>
        </p:blipFill>
        <p:spPr>
          <a:xfrm>
            <a:off x="7334434" y="1825625"/>
            <a:ext cx="4019366" cy="4502212"/>
          </a:xfrm>
          <a:prstGeom prst="rect">
            <a:avLst/>
          </a:prstGeom>
        </p:spPr>
      </p:pic>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fontScale="625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anose="02020603050405020304" pitchFamily="18" charset="0"/>
                    <a:cs typeface="Times New Roman" panose="02020603050405020304"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anose="02020603050405020304" pitchFamily="18" charset="0"/>
                    <a:cs typeface="Times New Roman" panose="02020603050405020304"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anose="02020603050405020304" pitchFamily="18" charset="0"/>
                    <a:cs typeface="Times New Roman" panose="02020603050405020304" pitchFamily="18" charset="0"/>
                  </a:rPr>
                  <a:t>intensity </a:t>
                </a:r>
                <a:r>
                  <a:rPr lang="en-US" b="1" dirty="0" smtClean="0">
                    <a:latin typeface="Times New Roman" pitchFamily="18" charset="0"/>
                    <a:cs typeface="Times New Roman" pitchFamily="18" charset="0"/>
                  </a:rPr>
                  <a:t>M</a:t>
                </a:r>
                <a:r>
                  <a:rPr lang="en-US" dirty="0" smtClean="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anose="02020603050405020304" pitchFamily="18" charset="0"/>
                    <a:cs typeface="Times New Roman" panose="02020603050405020304"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658" t="-672" r="-87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67</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69</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Ferromagnetic resonance, or FMR, is 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(Larmor precession) of the material and lost as heat. For this coupling to occur, the frequency of the incident wave must be equal to the precession frequency of the magnetization (Larmor frequency) and the polarization of the wave must match the orientation of the magnetization.</a:t>
            </a:r>
          </a:p>
          <a:p>
            <a:r>
              <a:rPr lang="en-US" dirty="0">
                <a:latin typeface="Times New Roman" panose="02020603050405020304" pitchFamily="18" charset="0"/>
                <a:cs typeface="Times New Roman" panose="02020603050405020304" pitchFamily="18" charset="0"/>
              </a:rPr>
              <a:t>This effect can be used for various applications such as spectroscopic techniques or conception of microwave devices.</a:t>
            </a:r>
          </a:p>
          <a:p>
            <a:r>
              <a:rPr lang="en-US" dirty="0">
                <a:latin typeface="Times New Roman" panose="02020603050405020304" pitchFamily="18" charset="0"/>
                <a:cs typeface="Times New Roman" panose="02020603050405020304" pitchFamily="18" charset="0"/>
              </a:rPr>
              <a:t>The FMR spectroscopic technique is used to probe the magnetization of ferromagnetic materials. It is a standard tool for probing spin waves and spin dynamics. </a:t>
            </a:r>
            <a:r>
              <a:rPr lang="en-US" dirty="0" smtClean="0">
                <a:latin typeface="Times New Roman" panose="02020603050405020304" pitchFamily="18" charset="0"/>
                <a:cs typeface="Times New Roman" panose="02020603050405020304" pitchFamily="18" charset="0"/>
              </a:rPr>
              <a:t>FMR </a:t>
            </a:r>
            <a:r>
              <a:rPr lang="en-US" dirty="0">
                <a:latin typeface="Times New Roman" panose="02020603050405020304" pitchFamily="18" charset="0"/>
                <a:cs typeface="Times New Roman" panose="02020603050405020304" pitchFamily="18" charset="0"/>
              </a:rPr>
              <a:t>probes the sample magnetization resulting from the magnetic moments of dipolar-coupled but unpaired </a:t>
            </a:r>
            <a:r>
              <a:rPr lang="en-US" dirty="0" smtClean="0">
                <a:latin typeface="Times New Roman" panose="02020603050405020304" pitchFamily="18" charset="0"/>
                <a:cs typeface="Times New Roman" panose="02020603050405020304" pitchFamily="18" charset="0"/>
              </a:rPr>
              <a:t>electrons.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p:spTree>
    <p:extLst>
      <p:ext uri="{BB962C8B-B14F-4D97-AF65-F5344CB8AC3E}">
        <p14:creationId xmlns:p14="http://schemas.microsoft.com/office/powerpoint/2010/main" val="3545233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7225"/>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pic>
        <p:nvPicPr>
          <p:cNvPr id="9" name="Picture 8"/>
          <p:cNvPicPr>
            <a:picLocks noChangeAspect="1"/>
          </p:cNvPicPr>
          <p:nvPr/>
        </p:nvPicPr>
        <p:blipFill rotWithShape="1">
          <a:blip r:embed="rId2"/>
          <a:srcRect l="8207" r="7190" b="3262"/>
          <a:stretch/>
        </p:blipFill>
        <p:spPr>
          <a:xfrm>
            <a:off x="1275806" y="1098007"/>
            <a:ext cx="9640388" cy="5258343"/>
          </a:xfrm>
          <a:prstGeom prst="rect">
            <a:avLst/>
          </a:prstGeom>
          <a:ln>
            <a:solidFill>
              <a:schemeClr val="tx1"/>
            </a:solidFill>
          </a:ln>
        </p:spPr>
      </p:pic>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Gyromagnetic Precession in Saturated Magnetic Transmission Line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8" name="Content Placeholder 7"/>
          <p:cNvPicPr>
            <a:picLocks noGrp="1" noChangeAspect="1"/>
          </p:cNvPicPr>
          <p:nvPr>
            <p:ph idx="1"/>
          </p:nvPr>
        </p:nvPicPr>
        <p:blipFill>
          <a:blip r:embed="rId2"/>
          <a:stretch>
            <a:fillRect/>
          </a:stretch>
        </p:blipFill>
        <p:spPr>
          <a:xfrm>
            <a:off x="1204493" y="1690688"/>
            <a:ext cx="8897635" cy="4665662"/>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Gyromagnetic Precession in Saturated Magnetic Transmission Line</a:t>
            </a:r>
            <a:endParaRPr lang="en-US" dirty="0"/>
          </a:p>
        </p:txBody>
      </p:sp>
      <p:pic>
        <p:nvPicPr>
          <p:cNvPr id="6" name="Content Placeholder 5"/>
          <p:cNvPicPr>
            <a:picLocks noGrp="1" noChangeAspect="1"/>
          </p:cNvPicPr>
          <p:nvPr>
            <p:ph idx="1"/>
          </p:nvPr>
        </p:nvPicPr>
        <p:blipFill>
          <a:blip r:embed="rId2"/>
          <a:stretch>
            <a:fillRect/>
          </a:stretch>
        </p:blipFill>
        <p:spPr>
          <a:xfrm>
            <a:off x="1366312" y="1690688"/>
            <a:ext cx="9108165" cy="4665662"/>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spTree>
    <p:extLst>
      <p:ext uri="{BB962C8B-B14F-4D97-AF65-F5344CB8AC3E}">
        <p14:creationId xmlns:p14="http://schemas.microsoft.com/office/powerpoint/2010/main" val="8693134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6261</TotalTime>
  <Words>4588</Words>
  <Application>Microsoft Office PowerPoint</Application>
  <PresentationFormat>Widescreen</PresentationFormat>
  <Paragraphs>749</Paragraphs>
  <Slides>91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vt:lpstr>
      <vt:lpstr>3.3. Gyromagnetic Precession in Saturated Magnetic Transmission Line</vt:lpstr>
      <vt:lpstr>3.3. Gyromagnetic Precession in Saturated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1612</cp:revision>
  <dcterms:created xsi:type="dcterms:W3CDTF">2019-10-08T20:14:06Z</dcterms:created>
  <dcterms:modified xsi:type="dcterms:W3CDTF">2020-12-02T14:24:20Z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